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90" autoAdjust="0"/>
    <p:restoredTop sz="94660"/>
  </p:normalViewPr>
  <p:slideViewPr>
    <p:cSldViewPr>
      <p:cViewPr>
        <p:scale>
          <a:sx n="90" d="100"/>
          <a:sy n="90" d="100"/>
        </p:scale>
        <p:origin x="-1554" y="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0CB0D3-A703-4153-AF7B-79CE08569E3E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3D6026-6783-446C-99DB-563DEE8A1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606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3D6026-6783-446C-99DB-563DEE8A164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450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A782-B462-4545-A182-D5021E8ED37D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FB12-7B47-40B0-B8D3-03D9924EBFE8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A782-B462-4545-A182-D5021E8ED37D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FB12-7B47-40B0-B8D3-03D9924EBF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A782-B462-4545-A182-D5021E8ED37D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FB12-7B47-40B0-B8D3-03D9924EBF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A782-B462-4545-A182-D5021E8ED37D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FB12-7B47-40B0-B8D3-03D9924EBF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A782-B462-4545-A182-D5021E8ED37D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FB12-7B47-40B0-B8D3-03D9924EBFE8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A782-B462-4545-A182-D5021E8ED37D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FB12-7B47-40B0-B8D3-03D9924EBF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A782-B462-4545-A182-D5021E8ED37D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FB12-7B47-40B0-B8D3-03D9924EBFE8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A782-B462-4545-A182-D5021E8ED37D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FB12-7B47-40B0-B8D3-03D9924EBF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A782-B462-4545-A182-D5021E8ED37D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FB12-7B47-40B0-B8D3-03D9924EBF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A782-B462-4545-A182-D5021E8ED37D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FB12-7B47-40B0-B8D3-03D9924EBFE8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A782-B462-4545-A182-D5021E8ED37D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FB12-7B47-40B0-B8D3-03D9924EBF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0046A782-B462-4545-A182-D5021E8ED37D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65D8FB12-7B47-40B0-B8D3-03D9924EBFE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Organic Chemistry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Macromolecule Function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41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 (deoxyribonucleic acid)</a:t>
            </a:r>
            <a:endParaRPr lang="en-US" dirty="0"/>
          </a:p>
        </p:txBody>
      </p:sp>
      <p:sp>
        <p:nvSpPr>
          <p:cNvPr id="3" name="Action Button: Forward or Next 2">
            <a:hlinkClick r:id="" action="ppaction://hlinkshowjump?jump=nextslide" highlightClick="1"/>
          </p:cNvPr>
          <p:cNvSpPr/>
          <p:nvPr/>
        </p:nvSpPr>
        <p:spPr>
          <a:xfrm>
            <a:off x="3597229" y="6322748"/>
            <a:ext cx="838200" cy="34855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484370" y="6322748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Next slide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428123"/>
            <a:ext cx="7924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effectLst/>
              </a:rPr>
              <a:t>The information in DNA is stored as a code made up of four nucleotides each containing one of the following nitrogenous bases: adenine (A), guanine (G), cytosine (C), and thymine (T).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Copies of DNA are transcribed in the nucleus by mRNA.</a:t>
            </a:r>
            <a:endParaRPr lang="en-US" sz="2000" dirty="0"/>
          </a:p>
        </p:txBody>
      </p:sp>
      <p:pic>
        <p:nvPicPr>
          <p:cNvPr id="7170" name="Picture 2" descr="http://faculty.washington.edu/trawets/vc/theory/dna/DNA_big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9" r="6019"/>
          <a:stretch/>
        </p:blipFill>
        <p:spPr bwMode="auto">
          <a:xfrm>
            <a:off x="2962474" y="2895600"/>
            <a:ext cx="2715850" cy="3143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544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90600"/>
          </a:xfrm>
        </p:spPr>
        <p:txBody>
          <a:bodyPr/>
          <a:lstStyle/>
          <a:p>
            <a:r>
              <a:rPr lang="en-US" dirty="0" smtClean="0"/>
              <a:t>RNA (ribonucleic acid)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143000"/>
            <a:ext cx="7543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The main job of RNA is to transfer the genetic code needed for the creation of proteins from the nucleus to the ribosome during a process called translation.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There are three types of RNA: messenger RNA (mRNA), transfer RNA (</a:t>
            </a:r>
            <a:r>
              <a:rPr lang="en-US" sz="2000" dirty="0" err="1" smtClean="0"/>
              <a:t>tRNA</a:t>
            </a:r>
            <a:r>
              <a:rPr lang="en-US" sz="2000" dirty="0" smtClean="0"/>
              <a:t>) and ribosomal RNA (</a:t>
            </a:r>
            <a:r>
              <a:rPr lang="en-US" sz="2000" dirty="0" err="1" smtClean="0"/>
              <a:t>rRNA</a:t>
            </a:r>
            <a:r>
              <a:rPr lang="en-US" sz="2000" dirty="0" smtClean="0"/>
              <a:t>).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RNA nitrogenous bases consist of Adenine (A), Uracil (U) (instead of thymine in DNA), Cytosine (C) and Guanine (G).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RNA is the source of genetic information in viruses.</a:t>
            </a:r>
            <a:endParaRPr lang="en-US" sz="2000" dirty="0"/>
          </a:p>
        </p:txBody>
      </p:sp>
      <p:pic>
        <p:nvPicPr>
          <p:cNvPr id="8194" name="Picture 2" descr="http://edu.glogster.com/media/5/23/3/14/2303141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04"/>
          <a:stretch/>
        </p:blipFill>
        <p:spPr bwMode="auto">
          <a:xfrm>
            <a:off x="2539683" y="3685256"/>
            <a:ext cx="3403917" cy="2594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3354500" y="6467766"/>
            <a:ext cx="838200" cy="34855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241641" y="6467766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Next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47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Proteins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518195"/>
            <a:ext cx="54601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How are proteins used in living things?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(click on each arrow) 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37260" y="2971800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  Metabolism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37260" y="3505200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B. Structure</a:t>
            </a:r>
            <a:endParaRPr lang="en-US" dirty="0"/>
          </a:p>
        </p:txBody>
      </p:sp>
      <p:sp>
        <p:nvSpPr>
          <p:cNvPr id="8" name="Action Button: Forward or Next 7">
            <a:hlinkClick r:id="rId2" action="ppaction://hlinksldjump" highlightClick="1"/>
          </p:cNvPr>
          <p:cNvSpPr/>
          <p:nvPr/>
        </p:nvSpPr>
        <p:spPr>
          <a:xfrm>
            <a:off x="2410740" y="3597533"/>
            <a:ext cx="660438" cy="1846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Forward or Next 8">
            <a:hlinkClick r:id="" action="ppaction://hlinkshowjump?jump=nextslide" highlightClick="1"/>
          </p:cNvPr>
          <p:cNvSpPr/>
          <p:nvPr/>
        </p:nvSpPr>
        <p:spPr>
          <a:xfrm>
            <a:off x="2747646" y="3088779"/>
            <a:ext cx="660438" cy="1846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47757" y="4026932"/>
            <a:ext cx="1454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C. Transport</a:t>
            </a:r>
            <a:endParaRPr lang="en-US" dirty="0"/>
          </a:p>
        </p:txBody>
      </p:sp>
      <p:sp>
        <p:nvSpPr>
          <p:cNvPr id="11" name="Action Button: Forward or Next 10">
            <a:hlinkClick r:id="rId3" action="ppaction://hlinksldjump" highlightClick="1"/>
          </p:cNvPr>
          <p:cNvSpPr/>
          <p:nvPr/>
        </p:nvSpPr>
        <p:spPr>
          <a:xfrm>
            <a:off x="2421237" y="4119265"/>
            <a:ext cx="660438" cy="1846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27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440" y="304800"/>
            <a:ext cx="8229600" cy="800100"/>
          </a:xfrm>
        </p:spPr>
        <p:txBody>
          <a:bodyPr/>
          <a:lstStyle/>
          <a:p>
            <a:r>
              <a:rPr lang="en-US" dirty="0" smtClean="0"/>
              <a:t>Enzymes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104900"/>
            <a:ext cx="8305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Enzymes are involved in a large variety of metabolic functions.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Each </a:t>
            </a:r>
            <a:r>
              <a:rPr lang="en-US" sz="2000" dirty="0"/>
              <a:t>enzyme is able to promote only one type of chemical reaction. </a:t>
            </a:r>
            <a:endParaRPr lang="en-US" sz="20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The </a:t>
            </a:r>
            <a:r>
              <a:rPr lang="en-US" sz="2000" dirty="0"/>
              <a:t>compounds on which the enzyme acts are called substrates.</a:t>
            </a:r>
          </a:p>
        </p:txBody>
      </p:sp>
      <p:pic>
        <p:nvPicPr>
          <p:cNvPr id="1026" name="Picture 2" descr="http://www.biologyguide.net/img/notes/4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789" y="2120563"/>
            <a:ext cx="5669280" cy="2213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533400" y="4334033"/>
            <a:ext cx="8229600" cy="800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Hormones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7210" y="5134132"/>
            <a:ext cx="79971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Several hormones of the endocrine system are responsible for controlling the rate of metabolism. An example would be insulin and its role in glucose metabolism.</a:t>
            </a:r>
            <a:endParaRPr lang="en-US" dirty="0"/>
          </a:p>
        </p:txBody>
      </p:sp>
      <p:sp>
        <p:nvSpPr>
          <p:cNvPr id="13" name="Action Button: Back or Previous 12">
            <a:hlinkClick r:id="rId3" action="ppaction://hlinksldjump" highlightClick="1"/>
          </p:cNvPr>
          <p:cNvSpPr/>
          <p:nvPr/>
        </p:nvSpPr>
        <p:spPr>
          <a:xfrm>
            <a:off x="2286000" y="6431280"/>
            <a:ext cx="800100" cy="3048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276600" y="6399014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Return to Proteins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65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Fibrous Proteins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455420"/>
            <a:ext cx="5562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Collagen and keratin are structural proteins.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Collagen is a major component of skin, muscles, bones, tendons and ligaments.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Keratin is found in hair and nails.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68630" y="3960998"/>
            <a:ext cx="44843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Chitin is found in organisms that have exoskeletons like crustaceans and some insects</a:t>
            </a:r>
            <a:r>
              <a:rPr lang="en-US" dirty="0" smtClean="0"/>
              <a:t>. </a:t>
            </a:r>
            <a:endParaRPr lang="en-US" dirty="0"/>
          </a:p>
        </p:txBody>
      </p:sp>
      <p:pic>
        <p:nvPicPr>
          <p:cNvPr id="2050" name="Picture 2" descr="http://www.joint-muscle-relief.com/images/collagen-alpha-cha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2182" y="1217460"/>
            <a:ext cx="2950817" cy="3122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academic.brooklyn.cuny.edu/biology/bio4fv/page/chiti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529327"/>
            <a:ext cx="3886200" cy="2176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ction Button: Back or Previous 6">
            <a:hlinkClick r:id="rId4" action="ppaction://hlinksldjump" highlightClick="1"/>
          </p:cNvPr>
          <p:cNvSpPr/>
          <p:nvPr/>
        </p:nvSpPr>
        <p:spPr>
          <a:xfrm>
            <a:off x="2286000" y="6431280"/>
            <a:ext cx="800100" cy="3048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276600" y="6399014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Return to Proteins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20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Membrane Proteins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82655" y="1592818"/>
            <a:ext cx="80517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Cells membranes contain a variety of proteins that are embedded in the membrane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These proteins function as receptor sites, ion channels and some allow for the transport of more complex molecules across the </a:t>
            </a:r>
            <a:r>
              <a:rPr lang="en-US" dirty="0" err="1" smtClean="0"/>
              <a:t>membrance</a:t>
            </a:r>
            <a:r>
              <a:rPr lang="en-US" dirty="0" smtClean="0"/>
              <a:t> needed for cell metabolism.</a:t>
            </a:r>
            <a:endParaRPr lang="en-US" dirty="0"/>
          </a:p>
        </p:txBody>
      </p:sp>
      <p:pic>
        <p:nvPicPr>
          <p:cNvPr id="3074" name="Picture 2" descr="http://www.bownet.org/tmack/Anatomy%20&amp;%20Physiology%202012-2013/AnP_cellmembranerubric_2012_files/image00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35"/>
          <a:stretch/>
        </p:blipFill>
        <p:spPr bwMode="auto">
          <a:xfrm>
            <a:off x="1143000" y="3070146"/>
            <a:ext cx="7243531" cy="3249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091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Carbohydrates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518195"/>
            <a:ext cx="63161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How are carbohydrates used in living things?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(click on each arrow) 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hlinkClick r:id="" action="ppaction://hlinkshowjump?jump=nextslide"/>
          </p:cNvPr>
          <p:cNvSpPr txBox="1"/>
          <p:nvPr/>
        </p:nvSpPr>
        <p:spPr>
          <a:xfrm>
            <a:off x="937260" y="2362200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  Energy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37260" y="2971800"/>
            <a:ext cx="213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B.  Energy Storage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37260" y="3505200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. Structure</a:t>
            </a:r>
            <a:endParaRPr lang="en-US" dirty="0"/>
          </a:p>
        </p:txBody>
      </p:sp>
      <p:sp>
        <p:nvSpPr>
          <p:cNvPr id="9" name="Action Button: Forward or Next 8">
            <a:hlinkClick r:id="" action="ppaction://hlinkshowjump?jump=nextslide" highlightClick="1"/>
          </p:cNvPr>
          <p:cNvSpPr/>
          <p:nvPr/>
        </p:nvSpPr>
        <p:spPr>
          <a:xfrm>
            <a:off x="2199144" y="2464832"/>
            <a:ext cx="660438" cy="1846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ction Button: Forward or Next 10">
            <a:hlinkClick r:id="rId2" action="ppaction://hlinksldjump" highlightClick="1"/>
          </p:cNvPr>
          <p:cNvSpPr/>
          <p:nvPr/>
        </p:nvSpPr>
        <p:spPr>
          <a:xfrm>
            <a:off x="2410740" y="3597533"/>
            <a:ext cx="660438" cy="1846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ction Button: Forward or Next 12">
            <a:hlinkClick r:id="rId3" action="ppaction://hlinksldjump" highlightClick="1"/>
          </p:cNvPr>
          <p:cNvSpPr/>
          <p:nvPr/>
        </p:nvSpPr>
        <p:spPr>
          <a:xfrm>
            <a:off x="3104991" y="3064133"/>
            <a:ext cx="660438" cy="1846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98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5785"/>
            <a:ext cx="8229600" cy="990600"/>
          </a:xfrm>
        </p:spPr>
        <p:txBody>
          <a:bodyPr/>
          <a:lstStyle/>
          <a:p>
            <a:r>
              <a:rPr lang="en-US" dirty="0" smtClean="0"/>
              <a:t>Glucose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143000"/>
            <a:ext cx="8077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Glucose is the monosaccharide of choice for animals.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Glucose is produced through photosynthesis in plants. 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Glucose is metabolized to produce energy in cellular respiration.</a:t>
            </a:r>
            <a:endParaRPr lang="en-US" sz="2000" dirty="0"/>
          </a:p>
        </p:txBody>
      </p:sp>
      <p:pic>
        <p:nvPicPr>
          <p:cNvPr id="1026" name="Picture 2" descr="http://www.biology.iupui.edu/biocourses/N100/images/ch9r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8140" y="3005165"/>
            <a:ext cx="4518660" cy="3181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3970020" y="6383298"/>
            <a:ext cx="762000" cy="3429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800600" y="6383298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Return to carbohydrates</a:t>
            </a:r>
            <a:endParaRPr lang="en-US" dirty="0"/>
          </a:p>
        </p:txBody>
      </p:sp>
      <p:pic>
        <p:nvPicPr>
          <p:cNvPr id="1028" name="Picture 4" descr="http://www.bio.miami.edu/dana/pix/photosynthesis_equati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95" y="3810000"/>
            <a:ext cx="3806825" cy="1895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38200" y="3005165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Photosynthesis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81600" y="2514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Cellular respiration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42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Glycogen and Starch (polysaccharides)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447800"/>
            <a:ext cx="7924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Glucose that is not used for immediate energy is polymerized (monomers link together) to form glycogen.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Glycogen is primarily stored in the liver and muscle tissue.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Glycogen can be broken down into glucose when needed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51510" y="2827020"/>
            <a:ext cx="55531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Starch is the stored form of energy in plants.</a:t>
            </a:r>
            <a:endParaRPr lang="en-US" sz="2000" dirty="0"/>
          </a:p>
        </p:txBody>
      </p:sp>
      <p:pic>
        <p:nvPicPr>
          <p:cNvPr id="2050" name="Picture 2" descr="http://www.goldiesroom.org/Multimedia/Bio_Images/04%20Biochemistry/13%20Polysaccharide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3605048"/>
            <a:ext cx="5715000" cy="2433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ction Button: Back or Previous 4">
            <a:hlinkClick r:id="rId3" action="ppaction://hlinksldjump" highlightClick="1"/>
          </p:cNvPr>
          <p:cNvSpPr/>
          <p:nvPr/>
        </p:nvSpPr>
        <p:spPr>
          <a:xfrm>
            <a:off x="3886200" y="6400800"/>
            <a:ext cx="914400" cy="3048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876800" y="6368534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Return to carbohydrates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342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Cellulose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615678"/>
            <a:ext cx="62472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Cellulose is the main component of plant cell walls</a:t>
            </a:r>
            <a:endParaRPr lang="en-US" sz="2000" dirty="0"/>
          </a:p>
        </p:txBody>
      </p:sp>
      <p:pic>
        <p:nvPicPr>
          <p:cNvPr id="3074" name="Picture 2" descr="http://newscenter.lbl.gov/wp-content/uploads/plant-cell-wall-cop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3670" y="2286000"/>
            <a:ext cx="3581400" cy="3726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3597229" y="6322748"/>
            <a:ext cx="838200" cy="34855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484370" y="6322748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Next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43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Lipids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518195"/>
            <a:ext cx="50674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How are lipids used in living things?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(click on each arrow) 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37260" y="2971800"/>
            <a:ext cx="213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  Energy Storage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37260" y="3505200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B. Structure</a:t>
            </a:r>
            <a:endParaRPr lang="en-US" dirty="0"/>
          </a:p>
        </p:txBody>
      </p:sp>
      <p:sp>
        <p:nvSpPr>
          <p:cNvPr id="8" name="Action Button: Forward or Next 7">
            <a:hlinkClick r:id="rId2" action="ppaction://hlinksldjump" highlightClick="1"/>
          </p:cNvPr>
          <p:cNvSpPr/>
          <p:nvPr/>
        </p:nvSpPr>
        <p:spPr>
          <a:xfrm>
            <a:off x="2410740" y="3597533"/>
            <a:ext cx="660438" cy="1846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Forward or Next 8">
            <a:hlinkClick r:id="" action="ppaction://hlinkshowjump?jump=nextslide" highlightClick="1"/>
          </p:cNvPr>
          <p:cNvSpPr/>
          <p:nvPr/>
        </p:nvSpPr>
        <p:spPr>
          <a:xfrm>
            <a:off x="3077865" y="3064133"/>
            <a:ext cx="660438" cy="1846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24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Triglycerides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61010" y="1371600"/>
            <a:ext cx="815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Lipids are stored as triglycerides which can be broken down to produce energy as needed.</a:t>
            </a:r>
            <a:endParaRPr lang="en-US" sz="2000" dirty="0"/>
          </a:p>
        </p:txBody>
      </p:sp>
      <p:pic>
        <p:nvPicPr>
          <p:cNvPr id="4098" name="Picture 2" descr="http://oregonstate.edu/instruct/dce/ans312/one/images/Figure2_9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260" y="1981200"/>
            <a:ext cx="600075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43990" y="5303520"/>
            <a:ext cx="6173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Notice: a triglyceride is a polymer of 3 fatty acid monomers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3886200" y="6400800"/>
            <a:ext cx="914400" cy="3048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876800" y="6368534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Return to lipids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07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Phospholipids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1371600"/>
            <a:ext cx="6330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Cell membranes are made of a phospholipid bilayer</a:t>
            </a:r>
            <a:endParaRPr lang="en-US" sz="2000" dirty="0"/>
          </a:p>
        </p:txBody>
      </p:sp>
      <p:pic>
        <p:nvPicPr>
          <p:cNvPr id="5122" name="Picture 2" descr="http://vagabondguru.com/Images/2009/April/PhospholipidBilay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650" y="4406265"/>
            <a:ext cx="4286250" cy="23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blog.benchprep.com/wp-content/uploads/2012/06/Phospholipid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180" y="1905000"/>
            <a:ext cx="5676900" cy="2324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ction Button: Forward or Next 8">
            <a:hlinkClick r:id="" action="ppaction://hlinkshowjump?jump=nextslide" highlightClick="1"/>
          </p:cNvPr>
          <p:cNvSpPr/>
          <p:nvPr/>
        </p:nvSpPr>
        <p:spPr>
          <a:xfrm>
            <a:off x="3597229" y="6322748"/>
            <a:ext cx="838200" cy="34855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484370" y="6322748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Next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51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Nucleic Acids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518195"/>
            <a:ext cx="61286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How are nucleic acids used in living things?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37260" y="2971800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  Heredity</a:t>
            </a:r>
            <a:endParaRPr lang="en-US" dirty="0"/>
          </a:p>
        </p:txBody>
      </p:sp>
      <p:sp>
        <p:nvSpPr>
          <p:cNvPr id="9" name="Action Button: Forward or Next 8">
            <a:hlinkClick r:id="" action="ppaction://hlinkshowjump?jump=nextslide" highlightClick="1"/>
          </p:cNvPr>
          <p:cNvSpPr/>
          <p:nvPr/>
        </p:nvSpPr>
        <p:spPr>
          <a:xfrm>
            <a:off x="2417427" y="3064133"/>
            <a:ext cx="660438" cy="1846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95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173</TotalTime>
  <Words>554</Words>
  <Application>Microsoft Office PowerPoint</Application>
  <PresentationFormat>On-screen Show (4:3)</PresentationFormat>
  <Paragraphs>72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Clarity</vt:lpstr>
      <vt:lpstr>Organic Chemistry</vt:lpstr>
      <vt:lpstr>Carbohydrates</vt:lpstr>
      <vt:lpstr>Glucose</vt:lpstr>
      <vt:lpstr>Glycogen and Starch (polysaccharides)</vt:lpstr>
      <vt:lpstr>Cellulose</vt:lpstr>
      <vt:lpstr>Lipids</vt:lpstr>
      <vt:lpstr>Triglycerides</vt:lpstr>
      <vt:lpstr>Phospholipids</vt:lpstr>
      <vt:lpstr>Nucleic Acids</vt:lpstr>
      <vt:lpstr>DNA (deoxyribonucleic acid)</vt:lpstr>
      <vt:lpstr>RNA (ribonucleic acid)</vt:lpstr>
      <vt:lpstr>Proteins</vt:lpstr>
      <vt:lpstr>Enzymes</vt:lpstr>
      <vt:lpstr>Fibrous Proteins</vt:lpstr>
      <vt:lpstr>Cell Membrane Proteins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Organic Chemistry</dc:title>
  <dc:creator>Dawn</dc:creator>
  <cp:lastModifiedBy>Dawn</cp:lastModifiedBy>
  <cp:revision>16</cp:revision>
  <dcterms:created xsi:type="dcterms:W3CDTF">2012-11-26T00:02:45Z</dcterms:created>
  <dcterms:modified xsi:type="dcterms:W3CDTF">2012-11-27T02:36:08Z</dcterms:modified>
</cp:coreProperties>
</file>